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2"/>
    <p:restoredTop sz="80809"/>
  </p:normalViewPr>
  <p:slideViewPr>
    <p:cSldViewPr snapToGrid="0" snapToObjects="1">
      <p:cViewPr varScale="1">
        <p:scale>
          <a:sx n="101" d="100"/>
          <a:sy n="101"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compound</a:t>
            </a:r>
            <a:r>
              <a:rPr lang="en-US" sz="1200" b="0" i="0" kern="1200" dirty="0">
                <a:solidFill>
                  <a:schemeClr val="tx1"/>
                </a:solidFill>
                <a:effectLst/>
                <a:latin typeface="+mn-lt"/>
                <a:ea typeface="+mn-ea"/>
                <a:cs typeface="+mn-cs"/>
              </a:rPr>
              <a:t> score is computed by summing the valence scores of each word in the lexicon, adjusted according to the rules, and then normalized to be between -1 (most extreme negative) and +1 (most extreme positive). This is the most useful metric if you want a single unidimensional measure of sentiment for a given sentence. Calling it a 'normalized, weighted composite score' is accurate.</a:t>
            </a:r>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5</a:t>
            </a:fld>
            <a:endParaRPr lang="en-US" dirty="0"/>
          </a:p>
        </p:txBody>
      </p:sp>
    </p:spTree>
    <p:extLst>
      <p:ext uri="{BB962C8B-B14F-4D97-AF65-F5344CB8AC3E}">
        <p14:creationId xmlns:p14="http://schemas.microsoft.com/office/powerpoint/2010/main" val="172029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Jeff’s data</a:t>
            </a:r>
          </a:p>
        </p:txBody>
      </p:sp>
      <p:sp>
        <p:nvSpPr>
          <p:cNvPr id="4" name="Slide Number Placeholder 3"/>
          <p:cNvSpPr>
            <a:spLocks noGrp="1"/>
          </p:cNvSpPr>
          <p:nvPr>
            <p:ph type="sldNum" sz="quarter" idx="10"/>
          </p:nvPr>
        </p:nvSpPr>
        <p:spPr/>
        <p:txBody>
          <a:bodyPr/>
          <a:lstStyle/>
          <a:p>
            <a:fld id="{FA855EFC-39B9-104D-AE59-30A96B5EA9FF}" type="slidenum">
              <a:rPr lang="en-US" smtClean="0"/>
              <a:t>6</a:t>
            </a:fld>
            <a:endParaRPr lang="en-US" dirty="0"/>
          </a:p>
        </p:txBody>
      </p:sp>
    </p:spTree>
    <p:extLst>
      <p:ext uri="{BB962C8B-B14F-4D97-AF65-F5344CB8AC3E}">
        <p14:creationId xmlns:p14="http://schemas.microsoft.com/office/powerpoint/2010/main" val="100162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30% of song’s lyrics and 2000 calls or 500 lyrics per day</a:t>
            </a:r>
          </a:p>
          <a:p>
            <a:endParaRPr lang="en-US" dirty="0"/>
          </a:p>
          <a:p>
            <a:r>
              <a:rPr lang="en-US" dirty="0"/>
              <a:t>- Scrub outliers in data set</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7/28/18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7/28/18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7/28/18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7/28/18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7/28/18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7/28/18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7/28/18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7/28/18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7/28/18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7/28/18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7/28/18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7/28/18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A9013-62B2-2146-9C2B-2040B2B1FDA8}"/>
              </a:ext>
            </a:extLst>
          </p:cNvPr>
          <p:cNvPicPr>
            <a:picLocks noChangeAspect="1"/>
          </p:cNvPicPr>
          <p:nvPr/>
        </p:nvPicPr>
        <p:blipFill rotWithShape="1">
          <a:blip r:embed="rId2"/>
          <a:srcRect t="45920" b="6212"/>
          <a:stretch/>
        </p:blipFill>
        <p:spPr>
          <a:xfrm>
            <a:off x="4706620" y="692813"/>
            <a:ext cx="6858000" cy="3282763"/>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3797300"/>
            <a:ext cx="10515600" cy="2634614"/>
          </a:xfrm>
        </p:spPr>
        <p:txBody>
          <a:bodyPr>
            <a:normAutofit lnSpcReduction="10000"/>
          </a:bodyPr>
          <a:lstStyle/>
          <a:p>
            <a:pPr marL="0" indent="0">
              <a:buNone/>
            </a:pPr>
            <a:r>
              <a:rPr lang="en-US" i="1" dirty="0"/>
              <a:t>42% (R^2 of Negative) of the variation in the dependent variable (negative sentiment score) is accounted for by the variation in the independent variable (time in years). We feel comfortable using R^2, because the data is </a:t>
            </a:r>
            <a:r>
              <a:rPr lang="en-US" i="1" dirty="0">
                <a:solidFill>
                  <a:srgbClr val="EB333F"/>
                </a:solidFill>
              </a:rPr>
              <a:t>approximately normally distributed </a:t>
            </a:r>
            <a:r>
              <a:rPr lang="en-US" i="1" dirty="0"/>
              <a:t>based on the shape of the histogram (slightly skewed right). Additionally, the p-value is 0+ which is &lt; 0.05. Conclusion: We reject the null hypothesis (Ho) in favor of the alternative. These two variables are strongly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50" y="4376871"/>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1" y="3865819"/>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765834" y="4030510"/>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Haroon Ahmad (2 min)</a:t>
            </a:r>
          </a:p>
          <a:p>
            <a:endParaRPr lang="en-US" dirty="0"/>
          </a:p>
          <a:p>
            <a:r>
              <a:rPr lang="en-US" b="1" dirty="0"/>
              <a:t>Analysis</a:t>
            </a:r>
            <a:r>
              <a:rPr lang="en-US" dirty="0"/>
              <a:t> – Jeffrey Box (2 min)</a:t>
            </a:r>
          </a:p>
          <a:p>
            <a:endParaRPr lang="en-US" dirty="0"/>
          </a:p>
          <a:p>
            <a:r>
              <a:rPr lang="en-US" b="1" dirty="0"/>
              <a:t>Conclusion</a:t>
            </a:r>
            <a:r>
              <a:rPr lang="en-US" dirty="0"/>
              <a:t> – Gyuheui Choi (2 min)</a:t>
            </a:r>
          </a:p>
          <a:p>
            <a:endParaRPr lang="en-US" dirty="0"/>
          </a:p>
          <a:p>
            <a:r>
              <a:rPr lang="en-US" b="1" dirty="0"/>
              <a:t>Way Forward </a:t>
            </a:r>
            <a:r>
              <a:rPr lang="en-US" dirty="0"/>
              <a:t>– Richard Moses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25713150"/>
              </p:ext>
            </p:extLst>
          </p:nvPr>
        </p:nvGraphicFramePr>
        <p:xfrm>
          <a:off x="838200" y="2358209"/>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0060" y="1443810"/>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5660" y="1443810"/>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775" y="1443810"/>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4480" y="1428820"/>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701354"/>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396308"/>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149961"/>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672781"/>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4898163"/>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46465765"/>
              </p:ext>
            </p:extLst>
          </p:nvPr>
        </p:nvGraphicFramePr>
        <p:xfrm>
          <a:off x="7888825" y="2352419"/>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1488976402"/>
              </p:ext>
            </p:extLst>
          </p:nvPr>
        </p:nvGraphicFramePr>
        <p:xfrm>
          <a:off x="7888825" y="3015495"/>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3020267937"/>
              </p:ext>
            </p:extLst>
          </p:nvPr>
        </p:nvGraphicFramePr>
        <p:xfrm>
          <a:off x="7888825" y="3647686"/>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4106688905"/>
              </p:ext>
            </p:extLst>
          </p:nvPr>
        </p:nvGraphicFramePr>
        <p:xfrm>
          <a:off x="7888825" y="4880910"/>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pic>
        <p:nvPicPr>
          <p:cNvPr id="3" name="Picture 2">
            <a:extLst>
              <a:ext uri="{FF2B5EF4-FFF2-40B4-BE49-F238E27FC236}">
                <a16:creationId xmlns:a16="http://schemas.microsoft.com/office/drawing/2014/main" id="{EBE94191-8213-2241-B571-BAA74B029E93}"/>
              </a:ext>
            </a:extLst>
          </p:cNvPr>
          <p:cNvPicPr>
            <a:picLocks noChangeAspect="1"/>
          </p:cNvPicPr>
          <p:nvPr/>
        </p:nvPicPr>
        <p:blipFill rotWithShape="1">
          <a:blip r:embed="rId3"/>
          <a:srcRect l="5219" r="7950"/>
          <a:stretch/>
        </p:blipFill>
        <p:spPr>
          <a:xfrm>
            <a:off x="812799" y="597437"/>
            <a:ext cx="10160001" cy="5850467"/>
          </a:xfrm>
          <a:prstGeom prst="rect">
            <a:avLst/>
          </a:prstGeom>
        </p:spPr>
      </p:pic>
      <p:sp>
        <p:nvSpPr>
          <p:cNvPr id="4" name="Right Arrow 3">
            <a:extLst>
              <a:ext uri="{FF2B5EF4-FFF2-40B4-BE49-F238E27FC236}">
                <a16:creationId xmlns:a16="http://schemas.microsoft.com/office/drawing/2014/main" id="{14E98F14-D375-5149-97AE-3F3C05718613}"/>
              </a:ext>
            </a:extLst>
          </p:cNvPr>
          <p:cNvSpPr/>
          <p:nvPr/>
        </p:nvSpPr>
        <p:spPr>
          <a:xfrm rot="10800000">
            <a:off x="10547177" y="2636874"/>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3BA9881-8B9D-5F49-8541-7716530DB513}"/>
              </a:ext>
            </a:extLst>
          </p:cNvPr>
          <p:cNvCxnSpPr/>
          <p:nvPr/>
        </p:nvCxnSpPr>
        <p:spPr>
          <a:xfrm flipV="1">
            <a:off x="2083981" y="2849526"/>
            <a:ext cx="8229600" cy="17862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8C888-F101-E14F-8855-18A6A6B65B4F}"/>
              </a:ext>
            </a:extLst>
          </p:cNvPr>
          <p:cNvSpPr/>
          <p:nvPr/>
        </p:nvSpPr>
        <p:spPr>
          <a:xfrm>
            <a:off x="202133" y="288480"/>
            <a:ext cx="6096000" cy="1200329"/>
          </a:xfrm>
          <a:prstGeom prst="rect">
            <a:avLst/>
          </a:prstGeom>
        </p:spPr>
        <p:txBody>
          <a:bodyPr>
            <a:spAutoFit/>
          </a:bodyPr>
          <a:lstStyle/>
          <a:p>
            <a:r>
              <a:rPr lang="en-US" dirty="0"/>
              <a:t>R = 0.650</a:t>
            </a:r>
          </a:p>
          <a:p>
            <a:r>
              <a:rPr lang="en-US" dirty="0"/>
              <a:t>R^2 = 0.423</a:t>
            </a:r>
          </a:p>
          <a:p>
            <a:r>
              <a:rPr lang="en-US" dirty="0" err="1"/>
              <a:t>Std</a:t>
            </a:r>
            <a:r>
              <a:rPr lang="en-US" dirty="0"/>
              <a:t> Err = 7.25e-05 </a:t>
            </a:r>
          </a:p>
          <a:p>
            <a:r>
              <a:rPr lang="en-US" dirty="0"/>
              <a:t>P-Value = 3.09e-7</a:t>
            </a:r>
          </a:p>
        </p:txBody>
      </p:sp>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5CA5B285-CCB3-0C42-A836-E82107EDC213}"/>
              </a:ext>
            </a:extLst>
          </p:cNvPr>
          <p:cNvPicPr>
            <a:picLocks noChangeAspect="1"/>
          </p:cNvPicPr>
          <p:nvPr/>
        </p:nvPicPr>
        <p:blipFill rotWithShape="1">
          <a:blip r:embed="rId3"/>
          <a:srcRect l="6449" r="8971"/>
          <a:stretch/>
        </p:blipFill>
        <p:spPr>
          <a:xfrm>
            <a:off x="965199" y="531812"/>
            <a:ext cx="10007601" cy="5916092"/>
          </a:xfrm>
          <a:prstGeom prst="rect">
            <a:avLst/>
          </a:prstGeom>
        </p:spPr>
      </p:pic>
      <p:sp>
        <p:nvSpPr>
          <p:cNvPr id="6" name="Right Arrow 5">
            <a:extLst>
              <a:ext uri="{FF2B5EF4-FFF2-40B4-BE49-F238E27FC236}">
                <a16:creationId xmlns:a16="http://schemas.microsoft.com/office/drawing/2014/main" id="{83EC84AC-AFB5-1D4B-A3F9-9A470DA13812}"/>
              </a:ext>
            </a:extLst>
          </p:cNvPr>
          <p:cNvSpPr/>
          <p:nvPr/>
        </p:nvSpPr>
        <p:spPr>
          <a:xfrm rot="10800000">
            <a:off x="10589868" y="4253022"/>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C3C8F0E-705C-934A-903A-9D278292E528}"/>
              </a:ext>
            </a:extLst>
          </p:cNvPr>
          <p:cNvCxnSpPr>
            <a:cxnSpLocks/>
          </p:cNvCxnSpPr>
          <p:nvPr/>
        </p:nvCxnSpPr>
        <p:spPr>
          <a:xfrm>
            <a:off x="2126512" y="2368246"/>
            <a:ext cx="8321853" cy="208273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AFD3EC-D4F8-6344-9065-A6721729B7E9}"/>
              </a:ext>
            </a:extLst>
          </p:cNvPr>
          <p:cNvSpPr/>
          <p:nvPr/>
        </p:nvSpPr>
        <p:spPr>
          <a:xfrm>
            <a:off x="88900" y="208645"/>
            <a:ext cx="6096000" cy="1200329"/>
          </a:xfrm>
          <a:prstGeom prst="rect">
            <a:avLst/>
          </a:prstGeom>
        </p:spPr>
        <p:txBody>
          <a:bodyPr>
            <a:spAutoFit/>
          </a:bodyPr>
          <a:lstStyle/>
          <a:p>
            <a:r>
              <a:rPr lang="en-US" dirty="0"/>
              <a:t>r = -0.6629644718181908 </a:t>
            </a:r>
          </a:p>
          <a:p>
            <a:r>
              <a:rPr lang="en-US" dirty="0"/>
              <a:t>r^2 = 0.4395218908931728 </a:t>
            </a:r>
          </a:p>
          <a:p>
            <a:r>
              <a:rPr lang="en-US" dirty="0" err="1"/>
              <a:t>std</a:t>
            </a:r>
            <a:r>
              <a:rPr lang="en-US" dirty="0"/>
              <a:t> err = 0.00010211274925994989 </a:t>
            </a:r>
          </a:p>
          <a:p>
            <a:r>
              <a:rPr lang="en-US" dirty="0"/>
              <a:t>p-value = 1.5577766776378805e-07</a:t>
            </a:r>
          </a:p>
        </p:txBody>
      </p:sp>
    </p:spTree>
    <p:extLst>
      <p:ext uri="{BB962C8B-B14F-4D97-AF65-F5344CB8AC3E}">
        <p14:creationId xmlns:p14="http://schemas.microsoft.com/office/powerpoint/2010/main" val="212883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0B492175-FA82-B640-8530-CC1E7FAE4BF0}"/>
              </a:ext>
            </a:extLst>
          </p:cNvPr>
          <p:cNvPicPr>
            <a:picLocks noChangeAspect="1"/>
          </p:cNvPicPr>
          <p:nvPr/>
        </p:nvPicPr>
        <p:blipFill rotWithShape="1">
          <a:blip r:embed="rId3"/>
          <a:srcRect l="6179" r="9454"/>
          <a:stretch/>
        </p:blipFill>
        <p:spPr>
          <a:xfrm>
            <a:off x="916508" y="732371"/>
            <a:ext cx="10115550" cy="5994934"/>
          </a:xfrm>
          <a:prstGeom prst="rect">
            <a:avLst/>
          </a:prstGeom>
        </p:spPr>
      </p:pic>
      <p:sp>
        <p:nvSpPr>
          <p:cNvPr id="6" name="Right Arrow 5">
            <a:extLst>
              <a:ext uri="{FF2B5EF4-FFF2-40B4-BE49-F238E27FC236}">
                <a16:creationId xmlns:a16="http://schemas.microsoft.com/office/drawing/2014/main" id="{2EADB989-7A50-4842-A54E-F57C2F8BFA86}"/>
              </a:ext>
            </a:extLst>
          </p:cNvPr>
          <p:cNvSpPr/>
          <p:nvPr/>
        </p:nvSpPr>
        <p:spPr>
          <a:xfrm rot="10800000">
            <a:off x="10593534" y="3483056"/>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A4EB479-99C5-BE4B-9B0D-4294851425A5}"/>
              </a:ext>
            </a:extLst>
          </p:cNvPr>
          <p:cNvCxnSpPr>
            <a:cxnSpLocks/>
          </p:cNvCxnSpPr>
          <p:nvPr/>
        </p:nvCxnSpPr>
        <p:spPr>
          <a:xfrm flipV="1">
            <a:off x="2124635" y="3697941"/>
            <a:ext cx="8468899" cy="82027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90E7708-26C4-1948-8D13-A3B9621E41A0}"/>
              </a:ext>
            </a:extLst>
          </p:cNvPr>
          <p:cNvSpPr/>
          <p:nvPr/>
        </p:nvSpPr>
        <p:spPr>
          <a:xfrm>
            <a:off x="101600" y="202069"/>
            <a:ext cx="6096000" cy="1200329"/>
          </a:xfrm>
          <a:prstGeom prst="rect">
            <a:avLst/>
          </a:prstGeom>
        </p:spPr>
        <p:txBody>
          <a:bodyPr>
            <a:spAutoFit/>
          </a:bodyPr>
          <a:lstStyle/>
          <a:p>
            <a:r>
              <a:rPr lang="en-US" dirty="0"/>
              <a:t>r = 0.22700409432749513 </a:t>
            </a:r>
          </a:p>
          <a:p>
            <a:r>
              <a:rPr lang="en-US" dirty="0"/>
              <a:t>r^2 = 0.05153085884144631 </a:t>
            </a:r>
          </a:p>
          <a:p>
            <a:r>
              <a:rPr lang="en-US" dirty="0" err="1"/>
              <a:t>std</a:t>
            </a:r>
            <a:r>
              <a:rPr lang="en-US" dirty="0"/>
              <a:t> err = 0.00012096274143707687 </a:t>
            </a:r>
          </a:p>
          <a:p>
            <a:r>
              <a:rPr lang="en-US" dirty="0"/>
              <a:t>p-value = 0.11288989087296458</a:t>
            </a:r>
          </a:p>
        </p:txBody>
      </p:sp>
    </p:spTree>
    <p:extLst>
      <p:ext uri="{BB962C8B-B14F-4D97-AF65-F5344CB8AC3E}">
        <p14:creationId xmlns:p14="http://schemas.microsoft.com/office/powerpoint/2010/main" val="213134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3" name="Picture 2">
            <a:extLst>
              <a:ext uri="{FF2B5EF4-FFF2-40B4-BE49-F238E27FC236}">
                <a16:creationId xmlns:a16="http://schemas.microsoft.com/office/drawing/2014/main" id="{F6B73DE1-7F07-4649-96C4-48926B5F3F55}"/>
              </a:ext>
            </a:extLst>
          </p:cNvPr>
          <p:cNvPicPr>
            <a:picLocks noChangeAspect="1"/>
          </p:cNvPicPr>
          <p:nvPr/>
        </p:nvPicPr>
        <p:blipFill rotWithShape="1">
          <a:blip r:embed="rId3"/>
          <a:srcRect l="6534" r="8287"/>
          <a:stretch/>
        </p:blipFill>
        <p:spPr>
          <a:xfrm>
            <a:off x="971549" y="742950"/>
            <a:ext cx="10029825" cy="5887517"/>
          </a:xfrm>
          <a:prstGeom prst="rect">
            <a:avLst/>
          </a:prstGeom>
        </p:spPr>
      </p:pic>
      <p:sp>
        <p:nvSpPr>
          <p:cNvPr id="6" name="Right Arrow 5">
            <a:extLst>
              <a:ext uri="{FF2B5EF4-FFF2-40B4-BE49-F238E27FC236}">
                <a16:creationId xmlns:a16="http://schemas.microsoft.com/office/drawing/2014/main" id="{4B4E6E58-D5D1-8942-9E6D-ED77C9816732}"/>
              </a:ext>
            </a:extLst>
          </p:cNvPr>
          <p:cNvSpPr/>
          <p:nvPr/>
        </p:nvSpPr>
        <p:spPr>
          <a:xfrm rot="10800000">
            <a:off x="10526243" y="4274288"/>
            <a:ext cx="595743" cy="426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9BC4584-EEDD-F844-B087-DBB309B5CFE0}"/>
              </a:ext>
            </a:extLst>
          </p:cNvPr>
          <p:cNvCxnSpPr>
            <a:cxnSpLocks/>
          </p:cNvCxnSpPr>
          <p:nvPr/>
        </p:nvCxnSpPr>
        <p:spPr>
          <a:xfrm>
            <a:off x="2084294" y="2218765"/>
            <a:ext cx="8310282" cy="22456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B3CF7D-0407-474D-A680-51A8F9ECEAA7}"/>
              </a:ext>
            </a:extLst>
          </p:cNvPr>
          <p:cNvSpPr/>
          <p:nvPr/>
        </p:nvSpPr>
        <p:spPr>
          <a:xfrm>
            <a:off x="202133" y="173421"/>
            <a:ext cx="6096000" cy="1200329"/>
          </a:xfrm>
          <a:prstGeom prst="rect">
            <a:avLst/>
          </a:prstGeom>
        </p:spPr>
        <p:txBody>
          <a:bodyPr>
            <a:spAutoFit/>
          </a:bodyPr>
          <a:lstStyle/>
          <a:p>
            <a:r>
              <a:rPr lang="en-US" dirty="0"/>
              <a:t>r = -0.6590464473306666 </a:t>
            </a:r>
          </a:p>
          <a:p>
            <a:r>
              <a:rPr lang="en-US" dirty="0"/>
              <a:t>r^2 = 0.43434221973917314 </a:t>
            </a:r>
          </a:p>
          <a:p>
            <a:r>
              <a:rPr lang="en-US" dirty="0" err="1"/>
              <a:t>std</a:t>
            </a:r>
            <a:r>
              <a:rPr lang="en-US" dirty="0"/>
              <a:t> err = 0.0006197612943920442 </a:t>
            </a:r>
          </a:p>
          <a:p>
            <a:r>
              <a:rPr lang="en-US" dirty="0"/>
              <a:t>p-value = 1.9532201037931974e-07</a:t>
            </a:r>
          </a:p>
        </p:txBody>
      </p:sp>
    </p:spTree>
    <p:extLst>
      <p:ext uri="{BB962C8B-B14F-4D97-AF65-F5344CB8AC3E}">
        <p14:creationId xmlns:p14="http://schemas.microsoft.com/office/powerpoint/2010/main" val="127343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1114</TotalTime>
  <Words>719</Words>
  <Application>Microsoft Macintosh PowerPoint</Application>
  <PresentationFormat>Widescreen</PresentationFormat>
  <Paragraphs>143</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47</cp:revision>
  <dcterms:created xsi:type="dcterms:W3CDTF">2018-07-26T03:49:00Z</dcterms:created>
  <dcterms:modified xsi:type="dcterms:W3CDTF">2018-07-28T14:30:17Z</dcterms:modified>
</cp:coreProperties>
</file>